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600" autoAdjust="0"/>
  </p:normalViewPr>
  <p:slideViewPr>
    <p:cSldViewPr snapToGrid="0" snapToObjects="1">
      <p:cViewPr varScale="1">
        <p:scale>
          <a:sx n="77" d="100"/>
          <a:sy n="77" d="100"/>
        </p:scale>
        <p:origin x="919" y="5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270992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arvianta/coursera-ds-capstone/blob/main/notebook-checkpoints/3-jupyter-labs-spacex-Data%20wrangling.ipynb"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rvianta/coursera-ds-capstone/blob/main/notebook-checkpoints/4-jupyter-labs-eda-py.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vianta/coursera-ds-capstone/blob/main/notebook-checkpoints/5-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vianta/coursera-ds-capstone/blob/main/notebook-checkpoints/6-jupyter-labs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vianta/coursera-ds-capstone/blob/main/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vianta/coursera-ds-capstone/blob/main/notebook-checkpoints/7-SpaceX_Machine_Learning_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vianta/coursera-ds-capstone/blob/main/notebook-checkpoints/1-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rvianta/coursera-ds-capstone/blob/main/notebook-checkpoints/2-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20963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Rayhan A. Bayuputra</a:t>
            </a:r>
          </a:p>
          <a:p>
            <a:r>
              <a:rPr lang="en-US" dirty="0">
                <a:solidFill>
                  <a:schemeClr val="bg2"/>
                </a:solidFill>
                <a:latin typeface="Abadi" panose="020B0604020104020204" pitchFamily="34" charset="0"/>
                <a:ea typeface="SF Pro" pitchFamily="2" charset="0"/>
                <a:cs typeface="SF Pro" pitchFamily="2" charset="0"/>
              </a:rPr>
              <a:t>September 10,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7763"/>
            <a:ext cx="3649589" cy="2235464"/>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 calculated number of launches in each site, then store outcomes in a csv file.</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A60FD92E-9ECD-2CC4-C2AD-9AC66118CDC5}"/>
              </a:ext>
            </a:extLst>
          </p:cNvPr>
          <p:cNvPicPr>
            <a:picLocks noChangeAspect="1"/>
          </p:cNvPicPr>
          <p:nvPr/>
        </p:nvPicPr>
        <p:blipFill>
          <a:blip r:embed="rId3"/>
          <a:stretch>
            <a:fillRect/>
          </a:stretch>
        </p:blipFill>
        <p:spPr>
          <a:xfrm>
            <a:off x="4354285" y="1350583"/>
            <a:ext cx="2880740" cy="2288931"/>
          </a:xfrm>
          <a:prstGeom prst="rect">
            <a:avLst/>
          </a:prstGeom>
        </p:spPr>
      </p:pic>
      <p:sp>
        <p:nvSpPr>
          <p:cNvPr id="3" name="Rectangle: Rounded Corners 2">
            <a:extLst>
              <a:ext uri="{FF2B5EF4-FFF2-40B4-BE49-F238E27FC236}">
                <a16:creationId xmlns:a16="http://schemas.microsoft.com/office/drawing/2014/main" id="{DAF7A285-D51B-B2BD-112C-E32A8BC2DD90}"/>
              </a:ext>
            </a:extLst>
          </p:cNvPr>
          <p:cNvSpPr/>
          <p:nvPr/>
        </p:nvSpPr>
        <p:spPr>
          <a:xfrm>
            <a:off x="7608055" y="1538649"/>
            <a:ext cx="3677556" cy="919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ff4"/>
              </a:rPr>
              <a:t>Load data from dataset_part1 and calculate the number of launches on each site</a:t>
            </a:r>
          </a:p>
        </p:txBody>
      </p:sp>
      <p:sp>
        <p:nvSpPr>
          <p:cNvPr id="6" name="Rectangle: Rounded Corners 5">
            <a:extLst>
              <a:ext uri="{FF2B5EF4-FFF2-40B4-BE49-F238E27FC236}">
                <a16:creationId xmlns:a16="http://schemas.microsoft.com/office/drawing/2014/main" id="{95F9C25A-5682-E0D4-E13A-4343639C5D5A}"/>
              </a:ext>
            </a:extLst>
          </p:cNvPr>
          <p:cNvSpPr/>
          <p:nvPr/>
        </p:nvSpPr>
        <p:spPr>
          <a:xfrm>
            <a:off x="7608055" y="2815374"/>
            <a:ext cx="3677556" cy="7878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ff4"/>
              </a:rPr>
              <a:t>Calculate the number and the occurrence of each orbits</a:t>
            </a:r>
          </a:p>
        </p:txBody>
      </p:sp>
      <p:sp>
        <p:nvSpPr>
          <p:cNvPr id="7" name="Rectangle: Rounded Corners 6">
            <a:extLst>
              <a:ext uri="{FF2B5EF4-FFF2-40B4-BE49-F238E27FC236}">
                <a16:creationId xmlns:a16="http://schemas.microsoft.com/office/drawing/2014/main" id="{C3C90009-B7E3-A4BD-4495-144B05E7B35F}"/>
              </a:ext>
            </a:extLst>
          </p:cNvPr>
          <p:cNvSpPr/>
          <p:nvPr/>
        </p:nvSpPr>
        <p:spPr>
          <a:xfrm>
            <a:off x="7608055" y="3911072"/>
            <a:ext cx="3677556" cy="96931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the number and occurrence of mission outcomes for each orbits</a:t>
            </a:r>
          </a:p>
        </p:txBody>
      </p:sp>
      <p:cxnSp>
        <p:nvCxnSpPr>
          <p:cNvPr id="9" name="Straight Arrow Connector 8">
            <a:extLst>
              <a:ext uri="{FF2B5EF4-FFF2-40B4-BE49-F238E27FC236}">
                <a16:creationId xmlns:a16="http://schemas.microsoft.com/office/drawing/2014/main" id="{FC33E9DA-2731-47D3-3146-83ED66EA9799}"/>
              </a:ext>
            </a:extLst>
          </p:cNvPr>
          <p:cNvCxnSpPr>
            <a:cxnSpLocks/>
            <a:stCxn id="3" idx="2"/>
            <a:endCxn id="6" idx="0"/>
          </p:cNvCxnSpPr>
          <p:nvPr/>
        </p:nvCxnSpPr>
        <p:spPr>
          <a:xfrm>
            <a:off x="9446833" y="2458039"/>
            <a:ext cx="0" cy="3573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ABE3E3FF-B0CD-E75D-CDA4-AB46B0272A5D}"/>
              </a:ext>
            </a:extLst>
          </p:cNvPr>
          <p:cNvCxnSpPr>
            <a:cxnSpLocks/>
            <a:stCxn id="6" idx="2"/>
            <a:endCxn id="7" idx="0"/>
          </p:cNvCxnSpPr>
          <p:nvPr/>
        </p:nvCxnSpPr>
        <p:spPr>
          <a:xfrm>
            <a:off x="9446833" y="3603227"/>
            <a:ext cx="0" cy="3078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3" name="Picture 12">
            <a:extLst>
              <a:ext uri="{FF2B5EF4-FFF2-40B4-BE49-F238E27FC236}">
                <a16:creationId xmlns:a16="http://schemas.microsoft.com/office/drawing/2014/main" id="{52C97005-0FDE-53BC-182C-BCDE68BDCCDA}"/>
              </a:ext>
            </a:extLst>
          </p:cNvPr>
          <p:cNvPicPr>
            <a:picLocks noChangeAspect="1"/>
          </p:cNvPicPr>
          <p:nvPr/>
        </p:nvPicPr>
        <p:blipFill>
          <a:blip r:embed="rId4"/>
          <a:stretch>
            <a:fillRect/>
          </a:stretch>
        </p:blipFill>
        <p:spPr>
          <a:xfrm>
            <a:off x="1013279" y="4268517"/>
            <a:ext cx="6208587" cy="1573886"/>
          </a:xfrm>
          <a:prstGeom prst="rect">
            <a:avLst/>
          </a:prstGeom>
        </p:spPr>
      </p:pic>
      <p:sp>
        <p:nvSpPr>
          <p:cNvPr id="14" name="Content Placeholder 4">
            <a:extLst>
              <a:ext uri="{FF2B5EF4-FFF2-40B4-BE49-F238E27FC236}">
                <a16:creationId xmlns:a16="http://schemas.microsoft.com/office/drawing/2014/main" id="{8E2D41B9-C449-E69D-C6DC-9C5E7AA874AB}"/>
              </a:ext>
            </a:extLst>
          </p:cNvPr>
          <p:cNvSpPr txBox="1">
            <a:spLocks/>
          </p:cNvSpPr>
          <p:nvPr/>
        </p:nvSpPr>
        <p:spPr>
          <a:xfrm>
            <a:off x="1013279" y="3864065"/>
            <a:ext cx="6221746" cy="3681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i="1" dirty="0">
                <a:hlinkClick r:id="rId5"/>
              </a:rPr>
              <a:t>https://github.com/arvianta/coursera-ds-capstone/blob/main/notebook-checkpoints/3-jupyter-labs-spacex-Data%20wrangling.ipynb</a:t>
            </a:r>
            <a:endParaRPr lang="en-US" sz="1200" i="1"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2596"/>
            <a:ext cx="10515600" cy="223111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visualized the relationships between flight number and launch site, payload mass and launch site, success rate of each orbit type, flight number and orbit type, payload mass and orbit type, and success yearly trend.</a:t>
            </a:r>
          </a:p>
          <a:p>
            <a:pPr marL="0" indent="0" algn="ctr">
              <a:lnSpc>
                <a:spcPct val="100000"/>
              </a:lnSpc>
              <a:spcBef>
                <a:spcPts val="1400"/>
              </a:spcBef>
              <a:buNone/>
            </a:pPr>
            <a:r>
              <a:rPr lang="en-US" sz="1400" i="1" dirty="0">
                <a:solidFill>
                  <a:schemeClr val="accent3">
                    <a:lumMod val="25000"/>
                  </a:schemeClr>
                </a:solidFill>
                <a:latin typeface="Abadi"/>
                <a:hlinkClick r:id="rId3"/>
              </a:rPr>
              <a:t>https://github.com/arvianta/coursera-ds-capstone/blob/main/notebook-checkpoints/4-jupyter-labs-eda-py.ipynb</a:t>
            </a:r>
            <a:endParaRPr lang="en-US" sz="1600" i="1"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AA592B64-3F62-ACA4-1109-765DDC830834}"/>
              </a:ext>
            </a:extLst>
          </p:cNvPr>
          <p:cNvPicPr>
            <a:picLocks noChangeAspect="1"/>
          </p:cNvPicPr>
          <p:nvPr/>
        </p:nvPicPr>
        <p:blipFill>
          <a:blip r:embed="rId4"/>
          <a:stretch>
            <a:fillRect/>
          </a:stretch>
        </p:blipFill>
        <p:spPr>
          <a:xfrm>
            <a:off x="1882476" y="3124683"/>
            <a:ext cx="3553124" cy="2900890"/>
          </a:xfrm>
          <a:prstGeom prst="rect">
            <a:avLst/>
          </a:prstGeom>
        </p:spPr>
      </p:pic>
      <p:pic>
        <p:nvPicPr>
          <p:cNvPr id="8" name="Picture 7">
            <a:extLst>
              <a:ext uri="{FF2B5EF4-FFF2-40B4-BE49-F238E27FC236}">
                <a16:creationId xmlns:a16="http://schemas.microsoft.com/office/drawing/2014/main" id="{70169886-ACB9-AA20-FECE-1936A7D33FC8}"/>
              </a:ext>
            </a:extLst>
          </p:cNvPr>
          <p:cNvPicPr>
            <a:picLocks noChangeAspect="1"/>
          </p:cNvPicPr>
          <p:nvPr/>
        </p:nvPicPr>
        <p:blipFill>
          <a:blip r:embed="rId5"/>
          <a:stretch>
            <a:fillRect/>
          </a:stretch>
        </p:blipFill>
        <p:spPr>
          <a:xfrm>
            <a:off x="6252341" y="3077510"/>
            <a:ext cx="4591335" cy="294806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4977"/>
            <a:ext cx="6935050" cy="5132234"/>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did EDA with SQL to explore the data by looking at:</a:t>
            </a:r>
          </a:p>
          <a:p>
            <a:pPr>
              <a:lnSpc>
                <a:spcPct val="100000"/>
              </a:lnSpc>
              <a:spcBef>
                <a:spcPts val="1400"/>
              </a:spcBef>
            </a:pPr>
            <a:r>
              <a:rPr lang="en-US" sz="1400" dirty="0">
                <a:solidFill>
                  <a:schemeClr val="accent3">
                    <a:lumMod val="25000"/>
                  </a:schemeClr>
                </a:solidFill>
                <a:latin typeface="Abadi"/>
              </a:rPr>
              <a:t>The names of the unique launch sites in the space mission</a:t>
            </a:r>
          </a:p>
          <a:p>
            <a:pPr>
              <a:lnSpc>
                <a:spcPct val="100000"/>
              </a:lnSpc>
              <a:spcBef>
                <a:spcPts val="1400"/>
              </a:spcBef>
            </a:pPr>
            <a:r>
              <a:rPr lang="en-US" sz="1400" dirty="0"/>
              <a:t>5 records where launch sites begin with the string 'CCA’</a:t>
            </a:r>
          </a:p>
          <a:p>
            <a:pPr>
              <a:lnSpc>
                <a:spcPct val="100000"/>
              </a:lnSpc>
              <a:spcBef>
                <a:spcPts val="1400"/>
              </a:spcBef>
            </a:pPr>
            <a:r>
              <a:rPr lang="en-US" sz="1400" dirty="0"/>
              <a:t>The total payload mass carried by boosters launched by NASA (CRS)</a:t>
            </a:r>
          </a:p>
          <a:p>
            <a:pPr>
              <a:lnSpc>
                <a:spcPct val="100000"/>
              </a:lnSpc>
              <a:spcBef>
                <a:spcPts val="1400"/>
              </a:spcBef>
            </a:pPr>
            <a:r>
              <a:rPr lang="en-US" sz="1400" dirty="0"/>
              <a:t>Average payload mass carried by booster version F9 v1.1</a:t>
            </a:r>
          </a:p>
          <a:p>
            <a:pPr>
              <a:lnSpc>
                <a:spcPct val="100000"/>
              </a:lnSpc>
              <a:spcBef>
                <a:spcPts val="1400"/>
              </a:spcBef>
            </a:pPr>
            <a:r>
              <a:rPr lang="en-US" sz="1400" dirty="0"/>
              <a:t>The dates when the first successful landing outcome in ground pad was </a:t>
            </a:r>
            <a:r>
              <a:rPr lang="en-US" sz="1400" dirty="0" err="1"/>
              <a:t>acheived</a:t>
            </a:r>
            <a:r>
              <a:rPr lang="en-US" sz="1400" dirty="0"/>
              <a:t>.</a:t>
            </a:r>
          </a:p>
          <a:p>
            <a:pPr>
              <a:lnSpc>
                <a:spcPct val="100000"/>
              </a:lnSpc>
              <a:spcBef>
                <a:spcPts val="1400"/>
              </a:spcBef>
            </a:pPr>
            <a:r>
              <a:rPr lang="en-US" sz="1400" dirty="0"/>
              <a:t>The names of the boosters which have success in drone ship and have payload mass greater than 4000 but less than 6000</a:t>
            </a:r>
          </a:p>
          <a:p>
            <a:pPr>
              <a:lnSpc>
                <a:spcPct val="100000"/>
              </a:lnSpc>
              <a:spcBef>
                <a:spcPts val="1400"/>
              </a:spcBef>
            </a:pPr>
            <a:r>
              <a:rPr lang="en-US" sz="1400" dirty="0"/>
              <a:t>The total number of successful and failure mission outcomes</a:t>
            </a:r>
          </a:p>
          <a:p>
            <a:pPr>
              <a:lnSpc>
                <a:spcPct val="100000"/>
              </a:lnSpc>
              <a:spcBef>
                <a:spcPts val="1400"/>
              </a:spcBef>
            </a:pPr>
            <a:r>
              <a:rPr lang="en-US" sz="1400" dirty="0"/>
              <a:t>The names of the </a:t>
            </a:r>
            <a:r>
              <a:rPr lang="en-US" sz="1400" dirty="0" err="1"/>
              <a:t>booster_versions</a:t>
            </a:r>
            <a:r>
              <a:rPr lang="en-US" sz="1400" dirty="0"/>
              <a:t> which have carried the maximum payload mass.</a:t>
            </a:r>
          </a:p>
          <a:p>
            <a:pPr>
              <a:lnSpc>
                <a:spcPct val="100000"/>
              </a:lnSpc>
              <a:spcBef>
                <a:spcPts val="1400"/>
              </a:spcBef>
            </a:pPr>
            <a:r>
              <a:rPr lang="en-US" sz="1400" dirty="0"/>
              <a:t>The records which will display the month names, failure landing outcomes in drone ship, booster versions, launch site for the months in year 2015</a:t>
            </a:r>
          </a:p>
          <a:p>
            <a:pPr>
              <a:lnSpc>
                <a:spcPct val="100000"/>
              </a:lnSpc>
              <a:spcBef>
                <a:spcPts val="1400"/>
              </a:spcBef>
            </a:pPr>
            <a:r>
              <a:rPr lang="en-US" sz="1400" dirty="0"/>
              <a:t>The count of landing outcomes (such as Failure (drone ship) or Success (ground pad)) between the date 2010-06-04 and 2017-03-20, in descending order.</a:t>
            </a:r>
          </a:p>
          <a:p>
            <a:pPr>
              <a:lnSpc>
                <a:spcPct val="100000"/>
              </a:lnSpc>
              <a:spcBef>
                <a:spcPts val="1400"/>
              </a:spcBef>
            </a:pP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A471D214-96C0-90F9-EB08-97189A9CE2E4}"/>
              </a:ext>
            </a:extLst>
          </p:cNvPr>
          <p:cNvPicPr>
            <a:picLocks noChangeAspect="1"/>
          </p:cNvPicPr>
          <p:nvPr/>
        </p:nvPicPr>
        <p:blipFill>
          <a:blip r:embed="rId3"/>
          <a:stretch>
            <a:fillRect/>
          </a:stretch>
        </p:blipFill>
        <p:spPr>
          <a:xfrm>
            <a:off x="7518549" y="2481977"/>
            <a:ext cx="3767062" cy="3744415"/>
          </a:xfrm>
          <a:prstGeom prst="rect">
            <a:avLst/>
          </a:prstGeom>
        </p:spPr>
      </p:pic>
      <p:sp>
        <p:nvSpPr>
          <p:cNvPr id="7" name="Content Placeholder 4">
            <a:extLst>
              <a:ext uri="{FF2B5EF4-FFF2-40B4-BE49-F238E27FC236}">
                <a16:creationId xmlns:a16="http://schemas.microsoft.com/office/drawing/2014/main" id="{7A3A9096-6EFB-1FFD-358A-EB13C151FBA6}"/>
              </a:ext>
            </a:extLst>
          </p:cNvPr>
          <p:cNvSpPr txBox="1">
            <a:spLocks/>
          </p:cNvSpPr>
          <p:nvPr/>
        </p:nvSpPr>
        <p:spPr>
          <a:xfrm>
            <a:off x="7394094" y="1732111"/>
            <a:ext cx="4063878" cy="74986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i="1" dirty="0">
                <a:solidFill>
                  <a:schemeClr val="accent3">
                    <a:lumMod val="25000"/>
                  </a:schemeClr>
                </a:solidFill>
                <a:latin typeface="Abadi"/>
                <a:hlinkClick r:id="rId4"/>
              </a:rPr>
              <a:t>https://github.com/arvianta/coursera-ds-capstone/blob/main/notebook-checkpoints/5-jupyter-labs-eda-sql-coursera_sqllite.ipynb</a:t>
            </a:r>
            <a:endParaRPr lang="en-US" sz="1600" i="1"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8072" y="1485194"/>
            <a:ext cx="5257800"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B6217C9D-B253-C551-6641-63A2DF735683}"/>
              </a:ext>
            </a:extLst>
          </p:cNvPr>
          <p:cNvPicPr>
            <a:picLocks noChangeAspect="1"/>
          </p:cNvPicPr>
          <p:nvPr/>
        </p:nvPicPr>
        <p:blipFill>
          <a:blip r:embed="rId3"/>
          <a:stretch>
            <a:fillRect/>
          </a:stretch>
        </p:blipFill>
        <p:spPr>
          <a:xfrm>
            <a:off x="6263201" y="2821171"/>
            <a:ext cx="5194771" cy="2686950"/>
          </a:xfrm>
          <a:prstGeom prst="rect">
            <a:avLst/>
          </a:prstGeom>
        </p:spPr>
      </p:pic>
      <p:sp>
        <p:nvSpPr>
          <p:cNvPr id="7" name="Content Placeholder 4">
            <a:extLst>
              <a:ext uri="{FF2B5EF4-FFF2-40B4-BE49-F238E27FC236}">
                <a16:creationId xmlns:a16="http://schemas.microsoft.com/office/drawing/2014/main" id="{D670D1F1-D2EF-9788-9F77-AE8A72D4BFCB}"/>
              </a:ext>
            </a:extLst>
          </p:cNvPr>
          <p:cNvSpPr txBox="1">
            <a:spLocks/>
          </p:cNvSpPr>
          <p:nvPr/>
        </p:nvSpPr>
        <p:spPr>
          <a:xfrm>
            <a:off x="6263201" y="2041452"/>
            <a:ext cx="5194771" cy="705382"/>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i="1" dirty="0">
                <a:hlinkClick r:id="rId4"/>
              </a:rPr>
              <a:t>https://github.com/arvianta/coursera-ds-capstone/blob/main/notebook-checkpoints/6-jupyter-labs_launch_site_location.ipynb</a:t>
            </a:r>
            <a:endParaRPr lang="en-US" i="1"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855460" cy="235651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0BBB84DA-73C0-CFCF-CB68-A6F8FDCEF82C}"/>
              </a:ext>
            </a:extLst>
          </p:cNvPr>
          <p:cNvPicPr>
            <a:picLocks noChangeAspect="1"/>
          </p:cNvPicPr>
          <p:nvPr/>
        </p:nvPicPr>
        <p:blipFill>
          <a:blip r:embed="rId3"/>
          <a:stretch>
            <a:fillRect/>
          </a:stretch>
        </p:blipFill>
        <p:spPr>
          <a:xfrm>
            <a:off x="6251943" y="4045582"/>
            <a:ext cx="4630089" cy="2180810"/>
          </a:xfrm>
          <a:prstGeom prst="rect">
            <a:avLst/>
          </a:prstGeom>
        </p:spPr>
      </p:pic>
      <p:sp>
        <p:nvSpPr>
          <p:cNvPr id="7" name="TextBox 6">
            <a:extLst>
              <a:ext uri="{FF2B5EF4-FFF2-40B4-BE49-F238E27FC236}">
                <a16:creationId xmlns:a16="http://schemas.microsoft.com/office/drawing/2014/main" id="{6EB50581-433E-DB0D-ACCC-574861F8BD1E}"/>
              </a:ext>
            </a:extLst>
          </p:cNvPr>
          <p:cNvSpPr txBox="1"/>
          <p:nvPr/>
        </p:nvSpPr>
        <p:spPr>
          <a:xfrm>
            <a:off x="843516" y="3809172"/>
            <a:ext cx="5096542" cy="646331"/>
          </a:xfrm>
          <a:prstGeom prst="rect">
            <a:avLst/>
          </a:prstGeom>
          <a:noFill/>
        </p:spPr>
        <p:txBody>
          <a:bodyPr wrap="square">
            <a:spAutoFit/>
          </a:bodyPr>
          <a:lstStyle/>
          <a:p>
            <a:r>
              <a:rPr lang="en-ID" i="1" dirty="0">
                <a:hlinkClick r:id="rId4"/>
              </a:rPr>
              <a:t>https://github.com/arvianta/coursera-ds-capstone/blob/main/spacex_dash_app.py</a:t>
            </a:r>
            <a:endParaRPr lang="en-ID" i="1"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234919" cy="4601586"/>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83452BA0-5609-763F-2BC5-8E1C25839F78}"/>
              </a:ext>
            </a:extLst>
          </p:cNvPr>
          <p:cNvPicPr>
            <a:picLocks noChangeAspect="1"/>
          </p:cNvPicPr>
          <p:nvPr/>
        </p:nvPicPr>
        <p:blipFill>
          <a:blip r:embed="rId3"/>
          <a:stretch>
            <a:fillRect/>
          </a:stretch>
        </p:blipFill>
        <p:spPr>
          <a:xfrm>
            <a:off x="3962873" y="2840678"/>
            <a:ext cx="7459116" cy="2991267"/>
          </a:xfrm>
          <a:prstGeom prst="rect">
            <a:avLst/>
          </a:prstGeom>
        </p:spPr>
      </p:pic>
      <p:sp>
        <p:nvSpPr>
          <p:cNvPr id="7" name="Content Placeholder 4">
            <a:extLst>
              <a:ext uri="{FF2B5EF4-FFF2-40B4-BE49-F238E27FC236}">
                <a16:creationId xmlns:a16="http://schemas.microsoft.com/office/drawing/2014/main" id="{2F56DBC8-9501-FD6D-CDDE-68E88DED29C5}"/>
              </a:ext>
            </a:extLst>
          </p:cNvPr>
          <p:cNvSpPr txBox="1">
            <a:spLocks/>
          </p:cNvSpPr>
          <p:nvPr/>
        </p:nvSpPr>
        <p:spPr>
          <a:xfrm>
            <a:off x="4104167" y="2245412"/>
            <a:ext cx="7244317" cy="47048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https://github.com/arvianta/coursera-ds-capstone/blob/main/notebook-checkpoints/7-SpaceX_Machine_Learning_Prediction.ipynb</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majority of the flights were launched from the CCAFS SLC 40 site.</a:t>
            </a:r>
          </a:p>
          <a:p>
            <a:pPr>
              <a:lnSpc>
                <a:spcPct val="100000"/>
              </a:lnSpc>
              <a:spcBef>
                <a:spcPts val="1400"/>
              </a:spcBef>
            </a:pPr>
            <a:r>
              <a:rPr lang="en-US" sz="2200" dirty="0">
                <a:solidFill>
                  <a:schemeClr val="accent3">
                    <a:lumMod val="25000"/>
                  </a:schemeClr>
                </a:solidFill>
                <a:latin typeface="Abadi" panose="020B0604020104020204" pitchFamily="34" charset="0"/>
              </a:rPr>
              <a:t>The VAFB SLC 4E and KSC LC 39A sites have higher success rate than other sites</a:t>
            </a:r>
          </a:p>
          <a:p>
            <a:pPr>
              <a:lnSpc>
                <a:spcPct val="100000"/>
              </a:lnSpc>
              <a:spcBef>
                <a:spcPts val="1400"/>
              </a:spcBef>
            </a:pPr>
            <a:r>
              <a:rPr lang="en-US" sz="2200" dirty="0">
                <a:solidFill>
                  <a:schemeClr val="accent3">
                    <a:lumMod val="25000"/>
                  </a:schemeClr>
                </a:solidFill>
                <a:latin typeface="Abadi" panose="020B0604020104020204" pitchFamily="34" charset="0"/>
              </a:rPr>
              <a:t>Newer flights have higher success rates than the older ones.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57166F56-7B3D-B6C7-2CFA-2F1081BDE9F9}"/>
              </a:ext>
            </a:extLst>
          </p:cNvPr>
          <p:cNvPicPr>
            <a:picLocks noChangeAspect="1"/>
          </p:cNvPicPr>
          <p:nvPr/>
        </p:nvPicPr>
        <p:blipFill>
          <a:blip r:embed="rId3"/>
          <a:stretch>
            <a:fillRect/>
          </a:stretch>
        </p:blipFill>
        <p:spPr>
          <a:xfrm>
            <a:off x="4964904" y="2452577"/>
            <a:ext cx="6263004" cy="306882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7966"/>
            <a:ext cx="10578473" cy="16673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majority of the flights with payload mass above 7000 Kg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KSC LC 39A success rate for payload mass under 5500 kg is 100%.</a:t>
            </a:r>
          </a:p>
          <a:p>
            <a:pPr>
              <a:lnSpc>
                <a:spcPct val="100000"/>
              </a:lnSpc>
              <a:spcBef>
                <a:spcPts val="1400"/>
              </a:spcBef>
            </a:pPr>
            <a:r>
              <a:rPr lang="en-US" sz="2200" dirty="0">
                <a:solidFill>
                  <a:schemeClr val="accent3">
                    <a:lumMod val="25000"/>
                  </a:schemeClr>
                </a:solidFill>
                <a:latin typeface="Abadi" panose="020B0604020104020204" pitchFamily="34" charset="0"/>
              </a:rPr>
              <a:t>For all launch sites the success rate is proportional to the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AF9723F-7CC3-B19B-00BB-20250F48F442}"/>
              </a:ext>
            </a:extLst>
          </p:cNvPr>
          <p:cNvPicPr>
            <a:picLocks noChangeAspect="1"/>
          </p:cNvPicPr>
          <p:nvPr/>
        </p:nvPicPr>
        <p:blipFill>
          <a:blip r:embed="rId3"/>
          <a:stretch>
            <a:fillRect/>
          </a:stretch>
        </p:blipFill>
        <p:spPr>
          <a:xfrm>
            <a:off x="824649" y="3577918"/>
            <a:ext cx="10542701" cy="206502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1026" name="Picture 2" descr="Crew Dragon and Falcon 9: The newest way to get to the ISS - RocketSTEM">
            <a:extLst>
              <a:ext uri="{FF2B5EF4-FFF2-40B4-BE49-F238E27FC236}">
                <a16:creationId xmlns:a16="http://schemas.microsoft.com/office/drawing/2014/main" id="{105C16F1-0ADF-8751-5CFB-765788800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560" y="1519585"/>
            <a:ext cx="2892424" cy="4074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OS orbit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ELS-1, GEO, HEO and SSO orbits have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Orbits GTO, ISS, LEO, MEO and PO success rate is in between 50% and 75%</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AED5E1F-CFCB-7379-4F7E-B2A5F2322EDE}"/>
              </a:ext>
            </a:extLst>
          </p:cNvPr>
          <p:cNvPicPr>
            <a:picLocks noChangeAspect="1"/>
          </p:cNvPicPr>
          <p:nvPr/>
        </p:nvPicPr>
        <p:blipFill>
          <a:blip r:embed="rId3"/>
          <a:stretch>
            <a:fillRect/>
          </a:stretch>
        </p:blipFill>
        <p:spPr>
          <a:xfrm>
            <a:off x="6301896" y="2003778"/>
            <a:ext cx="4614198" cy="388992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3806" y="2395822"/>
            <a:ext cx="3932238" cy="250933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majority of the flights were launches to the ISS and GTO orbits.</a:t>
            </a:r>
          </a:p>
          <a:p>
            <a:pPr>
              <a:lnSpc>
                <a:spcPct val="100000"/>
              </a:lnSpc>
              <a:spcBef>
                <a:spcPts val="1400"/>
              </a:spcBef>
            </a:pPr>
            <a:r>
              <a:rPr lang="en-US" sz="2200" dirty="0">
                <a:solidFill>
                  <a:schemeClr val="accent3">
                    <a:lumMod val="25000"/>
                  </a:schemeClr>
                </a:solidFill>
                <a:latin typeface="Abadi" panose="020B0604020104020204" pitchFamily="34" charset="0"/>
              </a:rPr>
              <a:t>The data suggests that there is no relationship between the flight number and the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AB64FFB-E9A1-A427-5CFA-E6B8E160AAA4}"/>
              </a:ext>
            </a:extLst>
          </p:cNvPr>
          <p:cNvPicPr>
            <a:picLocks noChangeAspect="1"/>
          </p:cNvPicPr>
          <p:nvPr/>
        </p:nvPicPr>
        <p:blipFill>
          <a:blip r:embed="rId3"/>
          <a:stretch>
            <a:fillRect/>
          </a:stretch>
        </p:blipFill>
        <p:spPr>
          <a:xfrm>
            <a:off x="5723011" y="1547469"/>
            <a:ext cx="5562600" cy="43338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that exceeds 10000kgs were placed in the VLEO and ISS orbits</a:t>
            </a:r>
          </a:p>
          <a:p>
            <a:pPr>
              <a:lnSpc>
                <a:spcPct val="100000"/>
              </a:lnSpc>
              <a:spcBef>
                <a:spcPts val="1400"/>
              </a:spcBef>
            </a:pPr>
            <a:r>
              <a:rPr lang="en-US" sz="2200" dirty="0">
                <a:solidFill>
                  <a:schemeClr val="accent3">
                    <a:lumMod val="25000"/>
                  </a:schemeClr>
                </a:solidFill>
                <a:latin typeface="Abadi" panose="020B0604020104020204" pitchFamily="34" charset="0"/>
              </a:rPr>
              <a:t>Payloads that are lighter than 10000kgs scattered randomly, but avoids the VLEO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D2EEC41-37A8-AEBF-3553-1F9A8932F81F}"/>
              </a:ext>
            </a:extLst>
          </p:cNvPr>
          <p:cNvPicPr>
            <a:picLocks noChangeAspect="1"/>
          </p:cNvPicPr>
          <p:nvPr/>
        </p:nvPicPr>
        <p:blipFill>
          <a:blip r:embed="rId3"/>
          <a:stretch>
            <a:fillRect/>
          </a:stretch>
        </p:blipFill>
        <p:spPr>
          <a:xfrm>
            <a:off x="5566032" y="1637746"/>
            <a:ext cx="5667375" cy="43338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launches success rate increased steadily since 2013.</a:t>
            </a:r>
          </a:p>
          <a:p>
            <a:pPr>
              <a:lnSpc>
                <a:spcPct val="100000"/>
              </a:lnSpc>
              <a:spcBef>
                <a:spcPts val="1400"/>
              </a:spcBef>
            </a:pPr>
            <a:r>
              <a:rPr lang="en-US" sz="2200" dirty="0">
                <a:solidFill>
                  <a:schemeClr val="accent3">
                    <a:lumMod val="25000"/>
                  </a:schemeClr>
                </a:solidFill>
                <a:latin typeface="Abadi" panose="020B0604020104020204" pitchFamily="34" charset="0"/>
              </a:rPr>
              <a:t>The increase in the success rate between 2013 and 2017 was linear.</a:t>
            </a:r>
          </a:p>
          <a:p>
            <a:pPr>
              <a:lnSpc>
                <a:spcPct val="100000"/>
              </a:lnSpc>
              <a:spcBef>
                <a:spcPts val="1400"/>
              </a:spcBef>
            </a:pPr>
            <a:r>
              <a:rPr lang="en-US" sz="2200" dirty="0">
                <a:solidFill>
                  <a:schemeClr val="accent3">
                    <a:lumMod val="25000"/>
                  </a:schemeClr>
                </a:solidFill>
                <a:latin typeface="Abadi" panose="020B0604020104020204" pitchFamily="34" charset="0"/>
              </a:rPr>
              <a:t>During 2018 there was a drop in the launches success rate, before climbing back up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96C2112-82E5-C208-A25B-5089EE72D304}"/>
              </a:ext>
            </a:extLst>
          </p:cNvPr>
          <p:cNvPicPr>
            <a:picLocks noChangeAspect="1"/>
          </p:cNvPicPr>
          <p:nvPr/>
        </p:nvPicPr>
        <p:blipFill>
          <a:blip r:embed="rId3"/>
          <a:stretch>
            <a:fillRect/>
          </a:stretch>
        </p:blipFill>
        <p:spPr>
          <a:xfrm>
            <a:off x="5623233" y="1908434"/>
            <a:ext cx="5703361" cy="368763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03165" y="3037597"/>
            <a:ext cx="5063720" cy="1038077"/>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9640D7E-59FB-9177-81ED-BA9641F8A09C}"/>
              </a:ext>
            </a:extLst>
          </p:cNvPr>
          <p:cNvPicPr>
            <a:picLocks noChangeAspect="1"/>
          </p:cNvPicPr>
          <p:nvPr/>
        </p:nvPicPr>
        <p:blipFill>
          <a:blip r:embed="rId3"/>
          <a:stretch>
            <a:fillRect/>
          </a:stretch>
        </p:blipFill>
        <p:spPr>
          <a:xfrm>
            <a:off x="6540508" y="2350174"/>
            <a:ext cx="4115374" cy="25816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698511"/>
            <a:ext cx="10515601"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BF60612-9BF7-517F-DFA5-E17B43907808}"/>
              </a:ext>
            </a:extLst>
          </p:cNvPr>
          <p:cNvPicPr>
            <a:picLocks noChangeAspect="1"/>
          </p:cNvPicPr>
          <p:nvPr/>
        </p:nvPicPr>
        <p:blipFill>
          <a:blip r:embed="rId3"/>
          <a:stretch>
            <a:fillRect/>
          </a:stretch>
        </p:blipFill>
        <p:spPr>
          <a:xfrm>
            <a:off x="729251" y="2858372"/>
            <a:ext cx="10597116" cy="207622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1018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calculated total payload mass carried by boosters from NASA site is 45596 Kg.</a:t>
            </a:r>
          </a:p>
          <a:p>
            <a:pPr>
              <a:lnSpc>
                <a:spcPct val="100000"/>
              </a:lnSpc>
              <a:spcBef>
                <a:spcPts val="1400"/>
              </a:spcBef>
            </a:pPr>
            <a:r>
              <a:rPr lang="en-US" sz="2200" dirty="0">
                <a:solidFill>
                  <a:schemeClr val="accent3">
                    <a:lumMod val="25000"/>
                  </a:schemeClr>
                </a:solidFill>
                <a:latin typeface="Abadi" panose="020B0604020104020204" pitchFamily="34" charset="0"/>
              </a:rPr>
              <a:t>The query used to obtain the total data uses the SUM function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1BE8CFA-AD33-C47E-68A3-EC6A2B529C70}"/>
              </a:ext>
            </a:extLst>
          </p:cNvPr>
          <p:cNvPicPr>
            <a:picLocks noChangeAspect="1"/>
          </p:cNvPicPr>
          <p:nvPr/>
        </p:nvPicPr>
        <p:blipFill>
          <a:blip r:embed="rId3"/>
          <a:stretch>
            <a:fillRect/>
          </a:stretch>
        </p:blipFill>
        <p:spPr>
          <a:xfrm>
            <a:off x="1932994" y="3429000"/>
            <a:ext cx="8326012" cy="17623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76491"/>
            <a:ext cx="10515600" cy="9998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8061806-20FA-28FC-73DD-C8E5D827BC2A}"/>
              </a:ext>
            </a:extLst>
          </p:cNvPr>
          <p:cNvPicPr>
            <a:picLocks noChangeAspect="1"/>
          </p:cNvPicPr>
          <p:nvPr/>
        </p:nvPicPr>
        <p:blipFill>
          <a:blip r:embed="rId3"/>
          <a:stretch>
            <a:fillRect/>
          </a:stretch>
        </p:blipFill>
        <p:spPr>
          <a:xfrm>
            <a:off x="1813915" y="2889986"/>
            <a:ext cx="8564170" cy="172426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8537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observed that the dates of the first successful landing outcome on ground pad was 22nd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B560E17-D4F8-05CE-E96D-0241CB566A07}"/>
              </a:ext>
            </a:extLst>
          </p:cNvPr>
          <p:cNvPicPr>
            <a:picLocks noChangeAspect="1"/>
          </p:cNvPicPr>
          <p:nvPr/>
        </p:nvPicPr>
        <p:blipFill>
          <a:blip r:embed="rId3"/>
          <a:stretch>
            <a:fillRect/>
          </a:stretch>
        </p:blipFill>
        <p:spPr>
          <a:xfrm>
            <a:off x="1204230" y="3027362"/>
            <a:ext cx="9783540" cy="178142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56696" y="1577532"/>
            <a:ext cx="27432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boosters which have successfully landed on drone ship and had payload mass greater than 4000 but less than 6000 is shown here.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BETWEEN clause to obtain the data.</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D325009-0C4A-C458-385B-12CBB298EDA2}"/>
              </a:ext>
            </a:extLst>
          </p:cNvPr>
          <p:cNvPicPr>
            <a:picLocks noChangeAspect="1"/>
          </p:cNvPicPr>
          <p:nvPr/>
        </p:nvPicPr>
        <p:blipFill>
          <a:blip r:embed="rId3"/>
          <a:stretch>
            <a:fillRect/>
          </a:stretch>
        </p:blipFill>
        <p:spPr>
          <a:xfrm>
            <a:off x="840355" y="1428895"/>
            <a:ext cx="6857617" cy="479206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21229"/>
            <a:ext cx="5383708" cy="4897669"/>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project aims to determine the successes of the rocket first stage landing successes, as well as the cost of a rocket launch for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 rival company of SpaceX. Our company uses the SpaceX Falcon 9 rocket data in order to get answers to our objective.</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with Data Visualization and SQL</a:t>
            </a:r>
          </a:p>
          <a:p>
            <a:pPr>
              <a:lnSpc>
                <a:spcPct val="100000"/>
              </a:lnSpc>
              <a:spcBef>
                <a:spcPts val="1400"/>
              </a:spcBef>
            </a:pPr>
            <a:r>
              <a:rPr lang="en-US" sz="2200" dirty="0">
                <a:solidFill>
                  <a:schemeClr val="accent3">
                    <a:lumMod val="25000"/>
                  </a:schemeClr>
                </a:solidFill>
                <a:latin typeface="Abadi" panose="020B0604020104020204" pitchFamily="34" charset="0"/>
              </a:rPr>
              <a:t>Building an Interactive Map with Folium</a:t>
            </a:r>
          </a:p>
          <a:p>
            <a:pPr>
              <a:lnSpc>
                <a:spcPct val="100000"/>
              </a:lnSpc>
              <a:spcBef>
                <a:spcPts val="1400"/>
              </a:spcBef>
            </a:pPr>
            <a:r>
              <a:rPr lang="en-US" sz="2200" dirty="0">
                <a:solidFill>
                  <a:schemeClr val="accent3">
                    <a:lumMod val="25000"/>
                  </a:schemeClr>
                </a:solidFill>
                <a:latin typeface="Abadi" panose="020B0604020104020204" pitchFamily="34" charset="0"/>
              </a:rPr>
              <a:t>Building a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2050" name="Picture 2" descr="Watch SpaceX Fire Off Its Second Flight-Proven Falcon 9 | WIRED">
            <a:extLst>
              <a:ext uri="{FF2B5EF4-FFF2-40B4-BE49-F238E27FC236}">
                <a16:creationId xmlns:a16="http://schemas.microsoft.com/office/drawing/2014/main" id="{50B282FF-23FE-688D-CD08-D2FFD175F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325" y="1884506"/>
            <a:ext cx="5116286" cy="3837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932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wildcard like ‘%’ to filter out the data.</a:t>
            </a:r>
          </a:p>
          <a:p>
            <a:pPr>
              <a:lnSpc>
                <a:spcPct val="100000"/>
              </a:lnSpc>
              <a:spcBef>
                <a:spcPts val="1400"/>
              </a:spcBef>
            </a:pPr>
            <a:r>
              <a:rPr lang="en-US" sz="2200" dirty="0">
                <a:solidFill>
                  <a:schemeClr val="accent3">
                    <a:lumMod val="25000"/>
                  </a:schemeClr>
                </a:solidFill>
                <a:latin typeface="Abadi" panose="020B0604020104020204" pitchFamily="34" charset="0"/>
              </a:rPr>
              <a:t>It shows that there are 100 total successful missions and only 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2E871EC-ABF4-DF34-9C3D-8C6801C01087}"/>
              </a:ext>
            </a:extLst>
          </p:cNvPr>
          <p:cNvPicPr>
            <a:picLocks noChangeAspect="1"/>
          </p:cNvPicPr>
          <p:nvPr/>
        </p:nvPicPr>
        <p:blipFill>
          <a:blip r:embed="rId3"/>
          <a:stretch>
            <a:fillRect/>
          </a:stretch>
        </p:blipFill>
        <p:spPr>
          <a:xfrm>
            <a:off x="770010" y="3148177"/>
            <a:ext cx="10377377" cy="138182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70193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obtained several boosters that carried maximum payload, utilizing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subqueries.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6CCE362-E499-F3A4-4DD3-45405B5B2C5A}"/>
              </a:ext>
            </a:extLst>
          </p:cNvPr>
          <p:cNvPicPr>
            <a:picLocks noChangeAspect="1"/>
          </p:cNvPicPr>
          <p:nvPr/>
        </p:nvPicPr>
        <p:blipFill>
          <a:blip r:embed="rId3"/>
          <a:stretch>
            <a:fillRect/>
          </a:stretch>
        </p:blipFill>
        <p:spPr>
          <a:xfrm>
            <a:off x="2321860" y="2603998"/>
            <a:ext cx="6641888" cy="334513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71385" cy="160337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Here are the 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Since </a:t>
            </a:r>
            <a:r>
              <a:rPr lang="en-US" sz="2200" dirty="0" err="1">
                <a:solidFill>
                  <a:schemeClr val="accent3">
                    <a:lumMod val="25000"/>
                  </a:schemeClr>
                </a:solidFill>
                <a:latin typeface="Abadi"/>
              </a:rPr>
              <a:t>SQLLite</a:t>
            </a:r>
            <a:r>
              <a:rPr lang="en-US" sz="2200" dirty="0">
                <a:solidFill>
                  <a:schemeClr val="accent3">
                    <a:lumMod val="25000"/>
                  </a:schemeClr>
                </a:solidFill>
                <a:latin typeface="Abadi"/>
              </a:rPr>
              <a:t> does not support </a:t>
            </a:r>
            <a:r>
              <a:rPr lang="en-US" sz="2200" dirty="0" err="1">
                <a:solidFill>
                  <a:schemeClr val="accent3">
                    <a:lumMod val="25000"/>
                  </a:schemeClr>
                </a:solidFill>
                <a:latin typeface="Abadi"/>
              </a:rPr>
              <a:t>monthnames</a:t>
            </a:r>
            <a:r>
              <a:rPr lang="en-US" sz="2200" dirty="0">
                <a:solidFill>
                  <a:schemeClr val="accent3">
                    <a:lumMod val="25000"/>
                  </a:schemeClr>
                </a:solidFill>
                <a:latin typeface="Abadi"/>
              </a:rPr>
              <a:t>, we accessed it through the Date substring.</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89830F7-F434-3190-7737-00DAE98CCD46}"/>
              </a:ext>
            </a:extLst>
          </p:cNvPr>
          <p:cNvPicPr>
            <a:picLocks noChangeAspect="1"/>
          </p:cNvPicPr>
          <p:nvPr/>
        </p:nvPicPr>
        <p:blipFill>
          <a:blip r:embed="rId3"/>
          <a:stretch>
            <a:fillRect/>
          </a:stretch>
        </p:blipFill>
        <p:spPr>
          <a:xfrm>
            <a:off x="823174" y="3707092"/>
            <a:ext cx="10462437" cy="158055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34381"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selected Landing outcomes and the COUNT of landing outcomes from the data and used the WHERE clause to filter for landing outcomes BETWEEN 2010-06-04 to 2010-03-20.</a:t>
            </a:r>
          </a:p>
          <a:p>
            <a:pPr>
              <a:lnSpc>
                <a:spcPct val="100000"/>
              </a:lnSpc>
              <a:spcBef>
                <a:spcPts val="1400"/>
              </a:spcBef>
            </a:pPr>
            <a:r>
              <a:rPr lang="en-US" sz="2200" dirty="0">
                <a:solidFill>
                  <a:schemeClr val="accent3">
                    <a:lumMod val="25000"/>
                  </a:schemeClr>
                </a:solidFill>
                <a:latin typeface="Abadi"/>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F071F9D-39D1-AD7C-37CD-88FD23EB6EC8}"/>
              </a:ext>
            </a:extLst>
          </p:cNvPr>
          <p:cNvPicPr>
            <a:picLocks noChangeAspect="1"/>
          </p:cNvPicPr>
          <p:nvPr/>
        </p:nvPicPr>
        <p:blipFill>
          <a:blip r:embed="rId3"/>
          <a:stretch>
            <a:fillRect/>
          </a:stretch>
        </p:blipFill>
        <p:spPr>
          <a:xfrm>
            <a:off x="5319194" y="1934080"/>
            <a:ext cx="5849166" cy="413442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610603"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Most of the launch sites considered in this project are in proximity to the equator line, making it moving at the maximum speed rather than other objects far from the equator line.</a:t>
            </a:r>
          </a:p>
          <a:p>
            <a:pPr>
              <a:lnSpc>
                <a:spcPct val="100000"/>
              </a:lnSpc>
              <a:spcBef>
                <a:spcPts val="1400"/>
              </a:spcBef>
            </a:pPr>
            <a:r>
              <a:rPr lang="en-US" sz="2200" dirty="0">
                <a:solidFill>
                  <a:schemeClr val="accent3">
                    <a:lumMod val="25000"/>
                  </a:schemeClr>
                </a:solidFill>
                <a:latin typeface="Abadi"/>
              </a:rPr>
              <a:t>All launch sites featured are also very close to the coast, maximizing safety and minimizing the possibility of debris striking populated areas.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USA Launch Sites, California and Florida</a:t>
            </a:r>
          </a:p>
        </p:txBody>
      </p:sp>
      <p:pic>
        <p:nvPicPr>
          <p:cNvPr id="6" name="Picture 5">
            <a:extLst>
              <a:ext uri="{FF2B5EF4-FFF2-40B4-BE49-F238E27FC236}">
                <a16:creationId xmlns:a16="http://schemas.microsoft.com/office/drawing/2014/main" id="{FC4AA94D-646A-3746-0F98-5033670BA022}"/>
              </a:ext>
            </a:extLst>
          </p:cNvPr>
          <p:cNvPicPr>
            <a:picLocks noChangeAspect="1"/>
          </p:cNvPicPr>
          <p:nvPr/>
        </p:nvPicPr>
        <p:blipFill>
          <a:blip r:embed="rId3"/>
          <a:stretch>
            <a:fillRect/>
          </a:stretch>
        </p:blipFill>
        <p:spPr>
          <a:xfrm>
            <a:off x="5248051" y="4125694"/>
            <a:ext cx="5476656" cy="2301517"/>
          </a:xfrm>
          <a:prstGeom prst="rect">
            <a:avLst/>
          </a:prstGeom>
          <a:ln>
            <a:solidFill>
              <a:schemeClr val="tx1"/>
            </a:solidFill>
          </a:ln>
        </p:spPr>
      </p:pic>
      <p:pic>
        <p:nvPicPr>
          <p:cNvPr id="8" name="Picture 7">
            <a:extLst>
              <a:ext uri="{FF2B5EF4-FFF2-40B4-BE49-F238E27FC236}">
                <a16:creationId xmlns:a16="http://schemas.microsoft.com/office/drawing/2014/main" id="{0B89628A-A4FF-909E-E0FB-241BBBCBF829}"/>
              </a:ext>
            </a:extLst>
          </p:cNvPr>
          <p:cNvPicPr>
            <a:picLocks noChangeAspect="1"/>
          </p:cNvPicPr>
          <p:nvPr/>
        </p:nvPicPr>
        <p:blipFill>
          <a:blip r:embed="rId4"/>
          <a:srcRect l="43815"/>
          <a:stretch/>
        </p:blipFill>
        <p:spPr>
          <a:xfrm>
            <a:off x="4851104" y="1801868"/>
            <a:ext cx="2960284" cy="2209502"/>
          </a:xfrm>
          <a:prstGeom prst="rect">
            <a:avLst/>
          </a:prstGeom>
          <a:ln>
            <a:solidFill>
              <a:schemeClr val="tx1"/>
            </a:solidFill>
          </a:ln>
        </p:spPr>
      </p:pic>
      <p:pic>
        <p:nvPicPr>
          <p:cNvPr id="10" name="Picture 9">
            <a:extLst>
              <a:ext uri="{FF2B5EF4-FFF2-40B4-BE49-F238E27FC236}">
                <a16:creationId xmlns:a16="http://schemas.microsoft.com/office/drawing/2014/main" id="{7C9BDD81-FFE9-918E-DEFF-89D9344A9102}"/>
              </a:ext>
            </a:extLst>
          </p:cNvPr>
          <p:cNvPicPr>
            <a:picLocks noChangeAspect="1"/>
          </p:cNvPicPr>
          <p:nvPr/>
        </p:nvPicPr>
        <p:blipFill>
          <a:blip r:embed="rId5"/>
          <a:srcRect l="40618"/>
          <a:stretch/>
        </p:blipFill>
        <p:spPr>
          <a:xfrm>
            <a:off x="8000561" y="1766673"/>
            <a:ext cx="3285050" cy="2244697"/>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E4D28D4B-7775-C972-AB50-32BE48AB70BD}"/>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457C8012-3407-1EE3-808B-E169A064E623}"/>
              </a:ext>
            </a:extLst>
          </p:cNvPr>
          <p:cNvPicPr>
            <a:picLocks noChangeAspect="1"/>
          </p:cNvPicPr>
          <p:nvPr/>
        </p:nvPicPr>
        <p:blipFill>
          <a:blip r:embed="rId3"/>
          <a:stretch>
            <a:fillRect/>
          </a:stretch>
        </p:blipFill>
        <p:spPr>
          <a:xfrm>
            <a:off x="2688726" y="1467673"/>
            <a:ext cx="6814547" cy="2660573"/>
          </a:xfrm>
          <a:prstGeom prst="rect">
            <a:avLst/>
          </a:prstGeom>
        </p:spPr>
      </p:pic>
      <p:pic>
        <p:nvPicPr>
          <p:cNvPr id="7" name="Picture 6">
            <a:extLst>
              <a:ext uri="{FF2B5EF4-FFF2-40B4-BE49-F238E27FC236}">
                <a16:creationId xmlns:a16="http://schemas.microsoft.com/office/drawing/2014/main" id="{D36D7DFF-3258-00DC-8DB3-3350287380B4}"/>
              </a:ext>
            </a:extLst>
          </p:cNvPr>
          <p:cNvPicPr>
            <a:picLocks noChangeAspect="1"/>
          </p:cNvPicPr>
          <p:nvPr/>
        </p:nvPicPr>
        <p:blipFill>
          <a:blip r:embed="rId4"/>
          <a:stretch>
            <a:fillRect/>
          </a:stretch>
        </p:blipFill>
        <p:spPr>
          <a:xfrm>
            <a:off x="1080386" y="4378101"/>
            <a:ext cx="10031225" cy="157184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 Success for All Sites</a:t>
            </a:r>
          </a:p>
        </p:txBody>
      </p:sp>
      <p:pic>
        <p:nvPicPr>
          <p:cNvPr id="2" name="Content Placeholder 3">
            <a:extLst>
              <a:ext uri="{FF2B5EF4-FFF2-40B4-BE49-F238E27FC236}">
                <a16:creationId xmlns:a16="http://schemas.microsoft.com/office/drawing/2014/main" id="{ED58026A-614D-24C5-77E8-A14876D0C6DD}"/>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7542"/>
            <a:ext cx="6320217" cy="39696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This project seeks to analyze data from SpaceX Falcon 9 rocket launches to help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a competitor, determine the factors contributing to the success of first-stage rocket landings and estimate the cost of a rocket launch. The analysis incorporates various methodologies such as data wrangling, visualization, and predictive modeling</a:t>
            </a:r>
          </a:p>
          <a:p>
            <a:pPr marL="0" indent="0">
              <a:spcBef>
                <a:spcPts val="1400"/>
              </a:spcBef>
              <a:buNone/>
            </a:pPr>
            <a:r>
              <a:rPr lang="en-US" sz="2200" dirty="0">
                <a:solidFill>
                  <a:schemeClr val="accent3">
                    <a:lumMod val="25000"/>
                  </a:schemeClr>
                </a:solidFill>
                <a:latin typeface="Abadi" panose="020B0604020104020204" pitchFamily="34" charset="0"/>
              </a:rPr>
              <a:t>We’re trying to find answers regarding:</a:t>
            </a:r>
          </a:p>
          <a:p>
            <a:pPr>
              <a:spcBef>
                <a:spcPts val="1400"/>
              </a:spcBef>
              <a:buFontTx/>
              <a:buChar char="-"/>
            </a:pPr>
            <a:r>
              <a:rPr lang="en-US" sz="2200" dirty="0">
                <a:solidFill>
                  <a:schemeClr val="accent3">
                    <a:lumMod val="25000"/>
                  </a:schemeClr>
                </a:solidFill>
                <a:latin typeface="Abadi" panose="020B0604020104020204" pitchFamily="34" charset="0"/>
              </a:rPr>
              <a:t>What factors influence the success or failure of first-stage rocket landings?</a:t>
            </a:r>
          </a:p>
          <a:p>
            <a:pPr>
              <a:spcBef>
                <a:spcPts val="1400"/>
              </a:spcBef>
              <a:buFontTx/>
              <a:buChar char="-"/>
            </a:pPr>
            <a:r>
              <a:rPr lang="en-US" sz="2200" dirty="0">
                <a:solidFill>
                  <a:schemeClr val="accent3">
                    <a:lumMod val="25000"/>
                  </a:schemeClr>
                </a:solidFill>
                <a:latin typeface="Abadi" panose="020B0604020104020204" pitchFamily="34" charset="0"/>
              </a:rPr>
              <a:t>How can we estimate the cost of rocket launches based on historical data?</a:t>
            </a:r>
          </a:p>
        </p:txBody>
      </p:sp>
      <p:pic>
        <p:nvPicPr>
          <p:cNvPr id="3078" name="Picture 6" descr="How SpaceX's massive Starship rocket might unlock the solar system—and  beyond | MIT Technology Review">
            <a:extLst>
              <a:ext uri="{FF2B5EF4-FFF2-40B4-BE49-F238E27FC236}">
                <a16:creationId xmlns:a16="http://schemas.microsoft.com/office/drawing/2014/main" id="{C5FDEFA1-E617-9482-22CA-E0F39CF70C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50" r="26954"/>
          <a:stretch/>
        </p:blipFill>
        <p:spPr bwMode="auto">
          <a:xfrm>
            <a:off x="8171543" y="1458685"/>
            <a:ext cx="2807458" cy="415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2" name="Content Placeholder 3">
            <a:extLst>
              <a:ext uri="{FF2B5EF4-FFF2-40B4-BE49-F238E27FC236}">
                <a16:creationId xmlns:a16="http://schemas.microsoft.com/office/drawing/2014/main" id="{CC314921-18BA-97CA-DC6D-E9F6BAEACB05}"/>
              </a:ext>
            </a:extLst>
          </p:cNvPr>
          <p:cNvPicPr>
            <a:picLocks noChangeAspect="1"/>
          </p:cNvPicPr>
          <p:nvPr/>
        </p:nvPicPr>
        <p:blipFill>
          <a:blip r:embed="rId3"/>
          <a:stretch>
            <a:fillRect/>
          </a:stretch>
        </p:blipFill>
        <p:spPr>
          <a:xfrm>
            <a:off x="2200608"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Outcomes for All Sites</a:t>
            </a:r>
          </a:p>
        </p:txBody>
      </p:sp>
      <p:pic>
        <p:nvPicPr>
          <p:cNvPr id="2" name="Content Placeholder 3" descr="Graphical user interface, application&#10;&#10;Description automatically generated">
            <a:extLst>
              <a:ext uri="{FF2B5EF4-FFF2-40B4-BE49-F238E27FC236}">
                <a16:creationId xmlns:a16="http://schemas.microsoft.com/office/drawing/2014/main" id="{24977592-348F-6F14-D7E0-E877413D497A}"/>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160383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of the models have similar accuracy in comparison for this case with the given dataset.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C4485D8-7670-DD99-B0E9-D0CA173A2052}"/>
              </a:ext>
            </a:extLst>
          </p:cNvPr>
          <p:cNvPicPr>
            <a:picLocks noChangeAspect="1"/>
          </p:cNvPicPr>
          <p:nvPr/>
        </p:nvPicPr>
        <p:blipFill>
          <a:blip r:embed="rId3"/>
          <a:stretch>
            <a:fillRect/>
          </a:stretch>
        </p:blipFill>
        <p:spPr>
          <a:xfrm>
            <a:off x="6209824" y="1850065"/>
            <a:ext cx="4891489" cy="38721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11016" y="2270051"/>
            <a:ext cx="5914324" cy="136628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is also shown in the 4 identical confusion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448EBA67-1561-4A04-21B8-F3E322B7AB6A}"/>
              </a:ext>
            </a:extLst>
          </p:cNvPr>
          <p:cNvPicPr>
            <a:picLocks noChangeAspect="1"/>
          </p:cNvPicPr>
          <p:nvPr/>
        </p:nvPicPr>
        <p:blipFill>
          <a:blip r:embed="rId3"/>
          <a:stretch>
            <a:fillRect/>
          </a:stretch>
        </p:blipFill>
        <p:spPr>
          <a:xfrm>
            <a:off x="7565956" y="4064362"/>
            <a:ext cx="2853752" cy="2449920"/>
          </a:xfrm>
          <a:prstGeom prst="rect">
            <a:avLst/>
          </a:prstGeom>
        </p:spPr>
      </p:pic>
      <p:pic>
        <p:nvPicPr>
          <p:cNvPr id="10" name="Picture 9">
            <a:extLst>
              <a:ext uri="{FF2B5EF4-FFF2-40B4-BE49-F238E27FC236}">
                <a16:creationId xmlns:a16="http://schemas.microsoft.com/office/drawing/2014/main" id="{84018ACA-27B1-75D7-EA31-EEB4F4204959}"/>
              </a:ext>
            </a:extLst>
          </p:cNvPr>
          <p:cNvPicPr>
            <a:picLocks noChangeAspect="1"/>
          </p:cNvPicPr>
          <p:nvPr/>
        </p:nvPicPr>
        <p:blipFill>
          <a:blip r:embed="rId3"/>
          <a:stretch>
            <a:fillRect/>
          </a:stretch>
        </p:blipFill>
        <p:spPr>
          <a:xfrm>
            <a:off x="4242897" y="4067520"/>
            <a:ext cx="2850074" cy="2446762"/>
          </a:xfrm>
          <a:prstGeom prst="rect">
            <a:avLst/>
          </a:prstGeom>
        </p:spPr>
      </p:pic>
      <p:pic>
        <p:nvPicPr>
          <p:cNvPr id="12" name="Picture 11">
            <a:extLst>
              <a:ext uri="{FF2B5EF4-FFF2-40B4-BE49-F238E27FC236}">
                <a16:creationId xmlns:a16="http://schemas.microsoft.com/office/drawing/2014/main" id="{A3225810-636A-FEB2-282F-EB66CA21428A}"/>
              </a:ext>
            </a:extLst>
          </p:cNvPr>
          <p:cNvPicPr>
            <a:picLocks noChangeAspect="1"/>
          </p:cNvPicPr>
          <p:nvPr/>
        </p:nvPicPr>
        <p:blipFill>
          <a:blip r:embed="rId3"/>
          <a:stretch>
            <a:fillRect/>
          </a:stretch>
        </p:blipFill>
        <p:spPr>
          <a:xfrm>
            <a:off x="1021261" y="4175845"/>
            <a:ext cx="2748651" cy="2359691"/>
          </a:xfrm>
          <a:prstGeom prst="rect">
            <a:avLst/>
          </a:prstGeom>
        </p:spPr>
      </p:pic>
      <p:pic>
        <p:nvPicPr>
          <p:cNvPr id="14" name="Picture 13">
            <a:extLst>
              <a:ext uri="{FF2B5EF4-FFF2-40B4-BE49-F238E27FC236}">
                <a16:creationId xmlns:a16="http://schemas.microsoft.com/office/drawing/2014/main" id="{B5A64143-8B73-1753-35B4-2551367E7790}"/>
              </a:ext>
            </a:extLst>
          </p:cNvPr>
          <p:cNvPicPr>
            <a:picLocks noChangeAspect="1"/>
          </p:cNvPicPr>
          <p:nvPr/>
        </p:nvPicPr>
        <p:blipFill>
          <a:blip r:embed="rId3"/>
          <a:stretch>
            <a:fillRect/>
          </a:stretch>
        </p:blipFill>
        <p:spPr>
          <a:xfrm>
            <a:off x="7565956" y="1493768"/>
            <a:ext cx="2853752" cy="244991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7138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All of the machine learning algorithm have similar accuracies.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https://github.com/arvianta/coursera-ds-capstone</a:t>
            </a:r>
          </a:p>
          <a:p>
            <a:pPr>
              <a:lnSpc>
                <a:spcPct val="100000"/>
              </a:lnSpc>
              <a:spcBef>
                <a:spcPts val="1400"/>
              </a:spcBef>
            </a:pPr>
            <a:r>
              <a:rPr lang="en-US" sz="2200" dirty="0">
                <a:solidFill>
                  <a:schemeClr val="accent3">
                    <a:lumMod val="25000"/>
                  </a:schemeClr>
                </a:solidFill>
                <a:latin typeface="Abadi" panose="020B0604020104020204" pitchFamily="34" charset="0"/>
              </a:rPr>
              <a:t>https://www.coursera.org/learn/applied-data-science-capstone/home/module/1</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71478"/>
            <a:ext cx="10104817" cy="475491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The data for this project was sourced from the SpaceX REST API and a Wikipedia launch table. The data wrangling process involved cleaning and preparing the data for visualization, as well as extracting relevant information for machine learning models like logistic regression, support vector machine (SVM), decision tree, and K-nearest neighbors (KNN). </a:t>
            </a:r>
          </a:p>
          <a:p>
            <a:pPr marL="0" indent="0">
              <a:lnSpc>
                <a:spcPct val="120000"/>
              </a:lnSpc>
              <a:spcBef>
                <a:spcPts val="1400"/>
              </a:spcBef>
              <a:buNone/>
            </a:pPr>
            <a:r>
              <a:rPr lang="en-US" sz="8800" dirty="0">
                <a:solidFill>
                  <a:schemeClr val="accent3">
                    <a:lumMod val="25000"/>
                  </a:schemeClr>
                </a:solidFill>
                <a:latin typeface="Abadi"/>
              </a:rPr>
              <a:t>Exploratory data analysis (EDA) was conducted using visualizations and SQL queries. Additionally, the Python libraries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 were utilized to create interactive visualizations. </a:t>
            </a:r>
          </a:p>
          <a:p>
            <a:pPr marL="0" indent="0">
              <a:lnSpc>
                <a:spcPct val="120000"/>
              </a:lnSpc>
              <a:spcBef>
                <a:spcPts val="1400"/>
              </a:spcBef>
              <a:buNone/>
            </a:pPr>
            <a:r>
              <a:rPr lang="en-US" sz="8800" dirty="0">
                <a:solidFill>
                  <a:schemeClr val="accent3">
                    <a:lumMod val="25000"/>
                  </a:schemeClr>
                </a:solidFill>
                <a:latin typeface="Abadi"/>
              </a:rPr>
              <a:t>Finally, predictive analysis was carried out to forecast whether the Falcon 9 rocket’s first stage would successfully land, with model accuracy assessed using Scikit-learn.</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datasets were obtained from the SpaceX API and web scraping data from Wikipedia.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pSp>
        <p:nvGrpSpPr>
          <p:cNvPr id="15" name="Group 14">
            <a:extLst>
              <a:ext uri="{FF2B5EF4-FFF2-40B4-BE49-F238E27FC236}">
                <a16:creationId xmlns:a16="http://schemas.microsoft.com/office/drawing/2014/main" id="{16598CCC-B28F-09E3-A811-08EF04B4CEB9}"/>
              </a:ext>
            </a:extLst>
          </p:cNvPr>
          <p:cNvGrpSpPr/>
          <p:nvPr/>
        </p:nvGrpSpPr>
        <p:grpSpPr>
          <a:xfrm>
            <a:off x="2495339" y="3157992"/>
            <a:ext cx="7064944" cy="2238705"/>
            <a:chOff x="2687146" y="3414609"/>
            <a:chExt cx="7064944" cy="2238705"/>
          </a:xfrm>
        </p:grpSpPr>
        <p:sp>
          <p:nvSpPr>
            <p:cNvPr id="2" name="Rectangle 1">
              <a:extLst>
                <a:ext uri="{FF2B5EF4-FFF2-40B4-BE49-F238E27FC236}">
                  <a16:creationId xmlns:a16="http://schemas.microsoft.com/office/drawing/2014/main" id="{F4169D20-C8BB-9535-469D-BD39368577ED}"/>
                </a:ext>
              </a:extLst>
            </p:cNvPr>
            <p:cNvSpPr/>
            <p:nvPr/>
          </p:nvSpPr>
          <p:spPr>
            <a:xfrm>
              <a:off x="2687146" y="3414609"/>
              <a:ext cx="1791759" cy="93254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Collecting Data from SpaceX API</a:t>
              </a:r>
              <a:endParaRPr lang="en-ID" dirty="0"/>
            </a:p>
          </p:txBody>
        </p:sp>
        <p:sp>
          <p:nvSpPr>
            <p:cNvPr id="3" name="Rectangle 2">
              <a:extLst>
                <a:ext uri="{FF2B5EF4-FFF2-40B4-BE49-F238E27FC236}">
                  <a16:creationId xmlns:a16="http://schemas.microsoft.com/office/drawing/2014/main" id="{4BAE92DE-D1C2-1811-5B32-3C049EF3B8F8}"/>
                </a:ext>
              </a:extLst>
            </p:cNvPr>
            <p:cNvSpPr/>
            <p:nvPr/>
          </p:nvSpPr>
          <p:spPr>
            <a:xfrm>
              <a:off x="2687146" y="4720771"/>
              <a:ext cx="1791759" cy="932543"/>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Web Scraping through Wikipedia</a:t>
              </a:r>
              <a:endParaRPr lang="en-ID" dirty="0"/>
            </a:p>
          </p:txBody>
        </p:sp>
        <p:sp>
          <p:nvSpPr>
            <p:cNvPr id="4" name="Rectangle 3">
              <a:extLst>
                <a:ext uri="{FF2B5EF4-FFF2-40B4-BE49-F238E27FC236}">
                  <a16:creationId xmlns:a16="http://schemas.microsoft.com/office/drawing/2014/main" id="{DDDB427A-1BEF-1EA2-8BC3-3CC53141913D}"/>
                </a:ext>
              </a:extLst>
            </p:cNvPr>
            <p:cNvSpPr/>
            <p:nvPr/>
          </p:nvSpPr>
          <p:spPr>
            <a:xfrm>
              <a:off x="5282446" y="4050279"/>
              <a:ext cx="1791759" cy="932543"/>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dirty="0"/>
                <a:t>Process and filter data</a:t>
              </a:r>
              <a:endParaRPr lang="en-ID" dirty="0"/>
            </a:p>
          </p:txBody>
        </p:sp>
        <p:sp>
          <p:nvSpPr>
            <p:cNvPr id="7" name="Rectangle 6">
              <a:extLst>
                <a:ext uri="{FF2B5EF4-FFF2-40B4-BE49-F238E27FC236}">
                  <a16:creationId xmlns:a16="http://schemas.microsoft.com/office/drawing/2014/main" id="{5BFD4B07-4E17-29C1-8851-83C8B5EC9C71}"/>
                </a:ext>
              </a:extLst>
            </p:cNvPr>
            <p:cNvSpPr/>
            <p:nvPr/>
          </p:nvSpPr>
          <p:spPr>
            <a:xfrm>
              <a:off x="7960331" y="4050278"/>
              <a:ext cx="1791759" cy="932543"/>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r>
                <a:rPr lang="en-US" dirty="0"/>
                <a:t>Get insights</a:t>
              </a:r>
              <a:endParaRPr lang="en-ID" dirty="0"/>
            </a:p>
          </p:txBody>
        </p:sp>
        <p:cxnSp>
          <p:nvCxnSpPr>
            <p:cNvPr id="9" name="Connector: Elbow 8">
              <a:extLst>
                <a:ext uri="{FF2B5EF4-FFF2-40B4-BE49-F238E27FC236}">
                  <a16:creationId xmlns:a16="http://schemas.microsoft.com/office/drawing/2014/main" id="{B6802893-1F4D-9B10-C586-7BA6B642FFF3}"/>
                </a:ext>
              </a:extLst>
            </p:cNvPr>
            <p:cNvCxnSpPr>
              <a:stCxn id="2" idx="3"/>
              <a:endCxn id="4" idx="1"/>
            </p:cNvCxnSpPr>
            <p:nvPr/>
          </p:nvCxnSpPr>
          <p:spPr>
            <a:xfrm>
              <a:off x="4478905" y="3880881"/>
              <a:ext cx="803541" cy="63567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349BF6D1-CE92-8FC6-7A77-A0A66DE78058}"/>
                </a:ext>
              </a:extLst>
            </p:cNvPr>
            <p:cNvCxnSpPr>
              <a:stCxn id="3" idx="3"/>
              <a:endCxn id="4" idx="1"/>
            </p:cNvCxnSpPr>
            <p:nvPr/>
          </p:nvCxnSpPr>
          <p:spPr>
            <a:xfrm flipV="1">
              <a:off x="4478905" y="4516551"/>
              <a:ext cx="803541" cy="670492"/>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C06CE9D1-DECF-7FC3-B723-1C6753FBB8F3}"/>
                </a:ext>
              </a:extLst>
            </p:cNvPr>
            <p:cNvCxnSpPr>
              <a:stCxn id="4" idx="3"/>
              <a:endCxn id="7" idx="1"/>
            </p:cNvCxnSpPr>
            <p:nvPr/>
          </p:nvCxnSpPr>
          <p:spPr>
            <a:xfrm flipV="1">
              <a:off x="7074205" y="4516550"/>
              <a:ext cx="886126"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65051"/>
            <a:ext cx="4640263" cy="184521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utilized the get request to the SpaceX API to collect data, clean the requested data and did some basic data wrangling and formatting.</a:t>
            </a:r>
          </a:p>
          <a:p>
            <a:pPr marL="0" indent="0">
              <a:lnSpc>
                <a:spcPct val="100000"/>
              </a:lnSpc>
              <a:spcBef>
                <a:spcPts val="1400"/>
              </a:spcBef>
              <a:buNone/>
            </a:pPr>
            <a:endParaRPr lang="en-US" sz="1800" i="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8D8D320E-ADFD-A2E3-D905-EE377C397BFD}"/>
              </a:ext>
            </a:extLst>
          </p:cNvPr>
          <p:cNvSpPr/>
          <p:nvPr/>
        </p:nvSpPr>
        <p:spPr>
          <a:xfrm>
            <a:off x="5461001" y="1465051"/>
            <a:ext cx="3396342" cy="8563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data to the SpaceX API and gather the response in a variable</a:t>
            </a:r>
            <a:endParaRPr lang="en-ID" dirty="0"/>
          </a:p>
        </p:txBody>
      </p:sp>
      <p:sp>
        <p:nvSpPr>
          <p:cNvPr id="7" name="Rectangle: Rounded Corners 6">
            <a:extLst>
              <a:ext uri="{FF2B5EF4-FFF2-40B4-BE49-F238E27FC236}">
                <a16:creationId xmlns:a16="http://schemas.microsoft.com/office/drawing/2014/main" id="{395318FA-5F8A-7F55-D339-37B858DB8423}"/>
              </a:ext>
            </a:extLst>
          </p:cNvPr>
          <p:cNvSpPr/>
          <p:nvPr/>
        </p:nvSpPr>
        <p:spPr>
          <a:xfrm>
            <a:off x="9692283" y="1499295"/>
            <a:ext cx="2137343" cy="7878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Clean data with custom functions</a:t>
            </a:r>
          </a:p>
        </p:txBody>
      </p:sp>
      <p:sp>
        <p:nvSpPr>
          <p:cNvPr id="8" name="Rectangle: Rounded Corners 7">
            <a:extLst>
              <a:ext uri="{FF2B5EF4-FFF2-40B4-BE49-F238E27FC236}">
                <a16:creationId xmlns:a16="http://schemas.microsoft.com/office/drawing/2014/main" id="{56695929-3A73-69BC-8CE9-7D847B06FFC6}"/>
              </a:ext>
            </a:extLst>
          </p:cNvPr>
          <p:cNvSpPr/>
          <p:nvPr/>
        </p:nvSpPr>
        <p:spPr>
          <a:xfrm>
            <a:off x="7019529" y="2521623"/>
            <a:ext cx="3964895" cy="9770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Process and filter data to only include Falcon 9 launches, then export the data to a csv file: dataset_part1</a:t>
            </a:r>
          </a:p>
        </p:txBody>
      </p:sp>
      <p:cxnSp>
        <p:nvCxnSpPr>
          <p:cNvPr id="14" name="Straight Arrow Connector 13">
            <a:extLst>
              <a:ext uri="{FF2B5EF4-FFF2-40B4-BE49-F238E27FC236}">
                <a16:creationId xmlns:a16="http://schemas.microsoft.com/office/drawing/2014/main" id="{5583974C-5C8A-993E-E7B8-F0873552FB11}"/>
              </a:ext>
            </a:extLst>
          </p:cNvPr>
          <p:cNvCxnSpPr>
            <a:cxnSpLocks/>
            <a:stCxn id="2" idx="3"/>
            <a:endCxn id="7" idx="1"/>
          </p:cNvCxnSpPr>
          <p:nvPr/>
        </p:nvCxnSpPr>
        <p:spPr>
          <a:xfrm flipV="1">
            <a:off x="8857343" y="1893222"/>
            <a:ext cx="834940"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21">
            <a:extLst>
              <a:ext uri="{FF2B5EF4-FFF2-40B4-BE49-F238E27FC236}">
                <a16:creationId xmlns:a16="http://schemas.microsoft.com/office/drawing/2014/main" id="{B16241D5-4B3C-974E-9428-0A58AC90EE21}"/>
              </a:ext>
            </a:extLst>
          </p:cNvPr>
          <p:cNvPicPr>
            <a:picLocks noChangeAspect="1"/>
          </p:cNvPicPr>
          <p:nvPr/>
        </p:nvPicPr>
        <p:blipFill>
          <a:blip r:embed="rId3"/>
          <a:stretch>
            <a:fillRect/>
          </a:stretch>
        </p:blipFill>
        <p:spPr>
          <a:xfrm>
            <a:off x="1309321" y="3760300"/>
            <a:ext cx="9573358" cy="2520046"/>
          </a:xfrm>
          <a:prstGeom prst="rect">
            <a:avLst/>
          </a:prstGeom>
        </p:spPr>
      </p:pic>
      <p:cxnSp>
        <p:nvCxnSpPr>
          <p:cNvPr id="34" name="Connector: Elbow 33">
            <a:extLst>
              <a:ext uri="{FF2B5EF4-FFF2-40B4-BE49-F238E27FC236}">
                <a16:creationId xmlns:a16="http://schemas.microsoft.com/office/drawing/2014/main" id="{A13C98C1-BF47-F3DE-F628-2B33CF583A35}"/>
              </a:ext>
            </a:extLst>
          </p:cNvPr>
          <p:cNvCxnSpPr>
            <a:stCxn id="7" idx="2"/>
            <a:endCxn id="8" idx="0"/>
          </p:cNvCxnSpPr>
          <p:nvPr/>
        </p:nvCxnSpPr>
        <p:spPr>
          <a:xfrm rot="5400000">
            <a:off x="9764229" y="1524896"/>
            <a:ext cx="234475" cy="175897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5" name="Text Placeholder 2">
            <a:extLst>
              <a:ext uri="{FF2B5EF4-FFF2-40B4-BE49-F238E27FC236}">
                <a16:creationId xmlns:a16="http://schemas.microsoft.com/office/drawing/2014/main" id="{586290B6-AFCB-F73F-5EC2-E65ACA282A6D}"/>
              </a:ext>
            </a:extLst>
          </p:cNvPr>
          <p:cNvSpPr txBox="1">
            <a:spLocks/>
          </p:cNvSpPr>
          <p:nvPr/>
        </p:nvSpPr>
        <p:spPr>
          <a:xfrm>
            <a:off x="899261" y="3231157"/>
            <a:ext cx="5955195" cy="6815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i="1" dirty="0">
                <a:solidFill>
                  <a:schemeClr val="accent3">
                    <a:lumMod val="25000"/>
                  </a:schemeClr>
                </a:solidFill>
                <a:latin typeface="Abadi" panose="020B0604020104020204" pitchFamily="34" charset="0"/>
                <a:hlinkClick r:id="rId4"/>
              </a:rPr>
              <a:t>https://github.com/arvianta/coursera-ds-capstone/blob/main/notebook-checkpoints/1-jupyter-labs-spacex-data-collection-api.ipynb</a:t>
            </a:r>
            <a:endParaRPr lang="en-US" sz="1400" i="1"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08111" y="1475307"/>
            <a:ext cx="5761418" cy="1742814"/>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2AB3175E-68B8-AB1A-7AB9-1C01845DCE9E}"/>
              </a:ext>
            </a:extLst>
          </p:cNvPr>
          <p:cNvSpPr/>
          <p:nvPr/>
        </p:nvSpPr>
        <p:spPr>
          <a:xfrm>
            <a:off x="7608055" y="1415857"/>
            <a:ext cx="3677556" cy="919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FFFFFF"/>
                </a:solidFill>
                <a:effectLst/>
                <a:latin typeface="ff4"/>
              </a:rPr>
              <a:t>Perform HTTP get to request Falcon 9 HTML page and create Beautiful Soup object from HTML</a:t>
            </a:r>
          </a:p>
        </p:txBody>
      </p:sp>
      <p:sp>
        <p:nvSpPr>
          <p:cNvPr id="7" name="Rectangle: Rounded Corners 6">
            <a:extLst>
              <a:ext uri="{FF2B5EF4-FFF2-40B4-BE49-F238E27FC236}">
                <a16:creationId xmlns:a16="http://schemas.microsoft.com/office/drawing/2014/main" id="{027C2594-4304-AA89-2A65-1089D83C85DB}"/>
              </a:ext>
            </a:extLst>
          </p:cNvPr>
          <p:cNvSpPr/>
          <p:nvPr/>
        </p:nvSpPr>
        <p:spPr>
          <a:xfrm>
            <a:off x="7608055" y="2692582"/>
            <a:ext cx="3677556" cy="7878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solidFill>
                  <a:srgbClr val="FFFFFF"/>
                </a:solidFill>
                <a:effectLst/>
                <a:latin typeface="ff4"/>
              </a:rPr>
              <a:t>Extract all column/variable  names from the HTML table header</a:t>
            </a:r>
          </a:p>
        </p:txBody>
      </p:sp>
      <p:sp>
        <p:nvSpPr>
          <p:cNvPr id="8" name="Rectangle: Rounded Corners 7">
            <a:extLst>
              <a:ext uri="{FF2B5EF4-FFF2-40B4-BE49-F238E27FC236}">
                <a16:creationId xmlns:a16="http://schemas.microsoft.com/office/drawing/2014/main" id="{828F6EFE-8F45-9CF8-89D4-F74EA9E5E429}"/>
              </a:ext>
            </a:extLst>
          </p:cNvPr>
          <p:cNvSpPr/>
          <p:nvPr/>
        </p:nvSpPr>
        <p:spPr>
          <a:xfrm>
            <a:off x="7608055" y="3788280"/>
            <a:ext cx="3677556" cy="744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 export to CSV</a:t>
            </a:r>
          </a:p>
        </p:txBody>
      </p:sp>
      <p:cxnSp>
        <p:nvCxnSpPr>
          <p:cNvPr id="9" name="Straight Arrow Connector 8">
            <a:extLst>
              <a:ext uri="{FF2B5EF4-FFF2-40B4-BE49-F238E27FC236}">
                <a16:creationId xmlns:a16="http://schemas.microsoft.com/office/drawing/2014/main" id="{89B148E0-3CC3-2079-52F4-14F3E98797B6}"/>
              </a:ext>
            </a:extLst>
          </p:cNvPr>
          <p:cNvCxnSpPr>
            <a:cxnSpLocks/>
            <a:stCxn id="5" idx="2"/>
            <a:endCxn id="7" idx="0"/>
          </p:cNvCxnSpPr>
          <p:nvPr/>
        </p:nvCxnSpPr>
        <p:spPr>
          <a:xfrm>
            <a:off x="9446833" y="2335247"/>
            <a:ext cx="0" cy="3573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A9DA6E2F-21AA-9DB3-6045-C2018D81B56C}"/>
              </a:ext>
            </a:extLst>
          </p:cNvPr>
          <p:cNvCxnSpPr>
            <a:stCxn id="7" idx="2"/>
            <a:endCxn id="8" idx="0"/>
          </p:cNvCxnSpPr>
          <p:nvPr/>
        </p:nvCxnSpPr>
        <p:spPr>
          <a:xfrm>
            <a:off x="9446833" y="3480435"/>
            <a:ext cx="0" cy="3078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 name="Picture 44">
            <a:extLst>
              <a:ext uri="{FF2B5EF4-FFF2-40B4-BE49-F238E27FC236}">
                <a16:creationId xmlns:a16="http://schemas.microsoft.com/office/drawing/2014/main" id="{0159D7FF-9991-AE18-27D7-231AD60A00E0}"/>
              </a:ext>
            </a:extLst>
          </p:cNvPr>
          <p:cNvPicPr>
            <a:picLocks noChangeAspect="1"/>
          </p:cNvPicPr>
          <p:nvPr/>
        </p:nvPicPr>
        <p:blipFill>
          <a:blip r:embed="rId3"/>
          <a:stretch>
            <a:fillRect/>
          </a:stretch>
        </p:blipFill>
        <p:spPr>
          <a:xfrm>
            <a:off x="808111" y="4209727"/>
            <a:ext cx="6394795" cy="1564118"/>
          </a:xfrm>
          <a:prstGeom prst="rect">
            <a:avLst/>
          </a:prstGeom>
        </p:spPr>
      </p:pic>
      <p:sp>
        <p:nvSpPr>
          <p:cNvPr id="10" name="TextBox 9">
            <a:extLst>
              <a:ext uri="{FF2B5EF4-FFF2-40B4-BE49-F238E27FC236}">
                <a16:creationId xmlns:a16="http://schemas.microsoft.com/office/drawing/2014/main" id="{730C80F8-14C4-F696-8CA2-4C2F76AADED9}"/>
              </a:ext>
            </a:extLst>
          </p:cNvPr>
          <p:cNvSpPr txBox="1"/>
          <p:nvPr/>
        </p:nvSpPr>
        <p:spPr>
          <a:xfrm>
            <a:off x="774030" y="3172692"/>
            <a:ext cx="6394795" cy="923330"/>
          </a:xfrm>
          <a:prstGeom prst="rect">
            <a:avLst/>
          </a:prstGeom>
          <a:noFill/>
        </p:spPr>
        <p:txBody>
          <a:bodyPr wrap="square">
            <a:spAutoFit/>
          </a:bodyPr>
          <a:lstStyle/>
          <a:p>
            <a:r>
              <a:rPr lang="en-ID" i="1" dirty="0">
                <a:hlinkClick r:id="rId4"/>
              </a:rPr>
              <a:t>https://github.com/arvianta/coursera-ds-capstone/blob/main/notebook-checkpoints/2-jupyter-labs-webscraping.ipynb</a:t>
            </a:r>
            <a:endParaRPr lang="en-ID" i="1"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865</TotalTime>
  <Words>2064</Words>
  <Application>Microsoft Office PowerPoint</Application>
  <PresentationFormat>Widescreen</PresentationFormat>
  <Paragraphs>219</Paragraphs>
  <Slides>47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ff4</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Rayhan Arvianta Bayuputra</cp:lastModifiedBy>
  <cp:revision>203</cp:revision>
  <dcterms:created xsi:type="dcterms:W3CDTF">2021-04-29T18:58:34Z</dcterms:created>
  <dcterms:modified xsi:type="dcterms:W3CDTF">2024-09-12T07:28:34Z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